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30" r:id="rId3"/>
    <p:sldId id="353" r:id="rId4"/>
    <p:sldId id="357" r:id="rId5"/>
    <p:sldId id="321" r:id="rId6"/>
    <p:sldId id="356" r:id="rId7"/>
    <p:sldId id="355" r:id="rId8"/>
    <p:sldId id="358" r:id="rId9"/>
    <p:sldId id="359" r:id="rId10"/>
    <p:sldId id="361" r:id="rId11"/>
    <p:sldId id="362" r:id="rId12"/>
    <p:sldId id="304" r:id="rId13"/>
    <p:sldId id="348" r:id="rId14"/>
    <p:sldId id="347" r:id="rId15"/>
    <p:sldId id="349" r:id="rId16"/>
    <p:sldId id="350" r:id="rId17"/>
    <p:sldId id="351" r:id="rId18"/>
    <p:sldId id="352" r:id="rId19"/>
    <p:sldId id="363" r:id="rId20"/>
    <p:sldId id="346" r:id="rId21"/>
    <p:sldId id="360" r:id="rId22"/>
    <p:sldId id="287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010"/>
    <a:srgbClr val="FF7676"/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582" autoAdjust="0"/>
  </p:normalViewPr>
  <p:slideViewPr>
    <p:cSldViewPr snapToGrid="0">
      <p:cViewPr varScale="1">
        <p:scale>
          <a:sx n="114" d="100"/>
          <a:sy n="114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44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DA09C-CF73-43C6-A316-DC4088B7106C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76B91-995B-46E2-88FF-F4702C9FFC72}"/>
              </a:ext>
            </a:extLst>
          </p:cNvPr>
          <p:cNvSpPr txBox="1"/>
          <p:nvPr/>
        </p:nvSpPr>
        <p:spPr>
          <a:xfrm>
            <a:off x="331950" y="4899431"/>
            <a:ext cx="4074051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优秀作业：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轮廓线加粗、线条宽度相等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线条干净无重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不可见虚线、轴线用不同颜色区分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FA1B14-EEC4-4788-B682-0F60B84F2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1" b="3187"/>
          <a:stretch/>
        </p:blipFill>
        <p:spPr>
          <a:xfrm>
            <a:off x="422334" y="1936487"/>
            <a:ext cx="3612771" cy="292508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62B066D-350D-40A4-B564-2B6F897122E0}"/>
              </a:ext>
            </a:extLst>
          </p:cNvPr>
          <p:cNvSpPr txBox="1"/>
          <p:nvPr/>
        </p:nvSpPr>
        <p:spPr>
          <a:xfrm>
            <a:off x="4738000" y="4960559"/>
            <a:ext cx="435455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建议：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轴线、虚线颜色加以区分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88AAEF6-A701-4796-B573-6979A194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071" y="1936487"/>
            <a:ext cx="4521932" cy="29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DA09C-CF73-43C6-A316-DC4088B7106C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17E03-E6D4-445D-8F46-CF119FF08F40}"/>
              </a:ext>
            </a:extLst>
          </p:cNvPr>
          <p:cNvSpPr txBox="1"/>
          <p:nvPr/>
        </p:nvSpPr>
        <p:spPr>
          <a:xfrm>
            <a:off x="4676328" y="5132711"/>
            <a:ext cx="4354550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图线绘制出现线段重叠，多次绘制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039BE1-243E-4B63-A230-FCBC57620BA1}"/>
              </a:ext>
            </a:extLst>
          </p:cNvPr>
          <p:cNvGrpSpPr/>
          <p:nvPr/>
        </p:nvGrpSpPr>
        <p:grpSpPr>
          <a:xfrm>
            <a:off x="4672630" y="2031771"/>
            <a:ext cx="4238373" cy="3021351"/>
            <a:chOff x="217450" y="2010652"/>
            <a:chExt cx="4238373" cy="302135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47B292A-B20D-49EE-BED9-25BADB6F8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50" y="2010652"/>
              <a:ext cx="4194691" cy="302135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F2255C3-30DC-435B-A205-52E172BD87C5}"/>
                </a:ext>
              </a:extLst>
            </p:cNvPr>
            <p:cNvSpPr/>
            <p:nvPr/>
          </p:nvSpPr>
          <p:spPr>
            <a:xfrm>
              <a:off x="894500" y="3433048"/>
              <a:ext cx="1117370" cy="58932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10568E6-0486-4CB0-87DD-FE8F2ABB9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8" t="3884" r="16659" b="31958"/>
            <a:stretch/>
          </p:blipFill>
          <p:spPr>
            <a:xfrm>
              <a:off x="2666673" y="3659343"/>
              <a:ext cx="1789150" cy="102194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308F67C-C555-482E-84D1-822DE1A5BD48}"/>
                </a:ext>
              </a:extLst>
            </p:cNvPr>
            <p:cNvCxnSpPr>
              <a:cxnSpLocks/>
            </p:cNvCxnSpPr>
            <p:nvPr/>
          </p:nvCxnSpPr>
          <p:spPr>
            <a:xfrm>
              <a:off x="1879518" y="3569801"/>
              <a:ext cx="1547605" cy="22203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E1A2DDE-AD8A-4770-8CDE-9016141E65D9}"/>
              </a:ext>
            </a:extLst>
          </p:cNvPr>
          <p:cNvSpPr txBox="1"/>
          <p:nvPr/>
        </p:nvSpPr>
        <p:spPr>
          <a:xfrm>
            <a:off x="116821" y="5134241"/>
            <a:ext cx="4354550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俯视图图线宽度与主视图、左视图不一致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79B1D3-49E0-4A84-AF8D-712C619E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05" y="2031770"/>
            <a:ext cx="4054531" cy="3021352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4254D1A-F65E-40F3-B771-3784EF947756}"/>
              </a:ext>
            </a:extLst>
          </p:cNvPr>
          <p:cNvCxnSpPr/>
          <p:nvPr/>
        </p:nvCxnSpPr>
        <p:spPr>
          <a:xfrm>
            <a:off x="4555222" y="1527905"/>
            <a:ext cx="0" cy="46354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08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根据主视图和俯视图，补全左视图。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ADE462-C15C-43EA-9037-BFF44CA7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10" y="1859994"/>
            <a:ext cx="5400066" cy="44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根据主视图和左视图，补全俯视图。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0B330E-A461-4CB5-BCC8-3FE575362803}"/>
              </a:ext>
            </a:extLst>
          </p:cNvPr>
          <p:cNvGrpSpPr/>
          <p:nvPr/>
        </p:nvGrpSpPr>
        <p:grpSpPr>
          <a:xfrm>
            <a:off x="1243832" y="1899942"/>
            <a:ext cx="6707862" cy="4370023"/>
            <a:chOff x="1243832" y="1899942"/>
            <a:chExt cx="6707862" cy="43700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1E5D99-21FA-46DB-8B02-C8EB593C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832" y="1899942"/>
              <a:ext cx="6707862" cy="4370023"/>
            </a:xfrm>
            <a:prstGeom prst="rect">
              <a:avLst/>
            </a:prstGeom>
          </p:spPr>
        </p:pic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78FB83A-F012-4AD7-9B58-72AE0CCA7F0C}"/>
                </a:ext>
              </a:extLst>
            </p:cNvPr>
            <p:cNvSpPr/>
            <p:nvPr/>
          </p:nvSpPr>
          <p:spPr>
            <a:xfrm>
              <a:off x="2771775" y="4395788"/>
              <a:ext cx="0" cy="1862137"/>
            </a:xfrm>
            <a:custGeom>
              <a:avLst/>
              <a:gdLst>
                <a:gd name="connsiteX0" fmla="*/ 0 w 0"/>
                <a:gd name="connsiteY0" fmla="*/ 0 h 1862137"/>
                <a:gd name="connsiteX1" fmla="*/ 0 w 0"/>
                <a:gd name="connsiteY1" fmla="*/ 1862137 h 1862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862137">
                  <a:moveTo>
                    <a:pt x="0" y="0"/>
                  </a:moveTo>
                  <a:lnTo>
                    <a:pt x="0" y="1862137"/>
                  </a:lnTo>
                </a:path>
              </a:pathLst>
            </a:custGeom>
            <a:noFill/>
            <a:ln>
              <a:solidFill>
                <a:srgbClr val="FF1010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408E860-1B3E-4DCF-A9C2-FEDE868FC8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702" y="4338534"/>
            <a:ext cx="2891048" cy="18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EB1AAD-615F-4742-B4FA-E8200569395F}"/>
              </a:ext>
            </a:extLst>
          </p:cNvPr>
          <p:cNvGrpSpPr/>
          <p:nvPr/>
        </p:nvGrpSpPr>
        <p:grpSpPr>
          <a:xfrm>
            <a:off x="1336329" y="1987161"/>
            <a:ext cx="5962741" cy="4104663"/>
            <a:chOff x="1336329" y="1987161"/>
            <a:chExt cx="5962741" cy="410466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EBB9C21-AAA9-438A-852D-96E9A28D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329" y="1987161"/>
              <a:ext cx="5962741" cy="4104663"/>
            </a:xfrm>
            <a:prstGeom prst="rect">
              <a:avLst/>
            </a:prstGeom>
          </p:spPr>
        </p:pic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14EBB84-F655-41D3-82DA-940796C5AE4A}"/>
                </a:ext>
              </a:extLst>
            </p:cNvPr>
            <p:cNvSpPr/>
            <p:nvPr/>
          </p:nvSpPr>
          <p:spPr>
            <a:xfrm>
              <a:off x="5153025" y="2968625"/>
              <a:ext cx="936625" cy="0"/>
            </a:xfrm>
            <a:custGeom>
              <a:avLst/>
              <a:gdLst>
                <a:gd name="connsiteX0" fmla="*/ 936625 w 936625"/>
                <a:gd name="connsiteY0" fmla="*/ 0 h 0"/>
                <a:gd name="connsiteX1" fmla="*/ 0 w 9366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625">
                  <a:moveTo>
                    <a:pt x="936625" y="0"/>
                  </a:move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FF101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080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6C7C8B-3D52-4FA0-8D82-8E44C967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70" y="1859994"/>
            <a:ext cx="6600825" cy="4657725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7A5CFA8-9026-46D9-9451-9A00FD0F3DDC}"/>
              </a:ext>
            </a:extLst>
          </p:cNvPr>
          <p:cNvSpPr/>
          <p:nvPr/>
        </p:nvSpPr>
        <p:spPr>
          <a:xfrm>
            <a:off x="6635750" y="2679700"/>
            <a:ext cx="946150" cy="0"/>
          </a:xfrm>
          <a:custGeom>
            <a:avLst/>
            <a:gdLst>
              <a:gd name="connsiteX0" fmla="*/ 0 w 946150"/>
              <a:gd name="connsiteY0" fmla="*/ 0 h 0"/>
              <a:gd name="connsiteX1" fmla="*/ 946150 w 946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>
                <a:moveTo>
                  <a:pt x="0" y="0"/>
                </a:moveTo>
                <a:lnTo>
                  <a:pt x="946150" y="0"/>
                </a:lnTo>
              </a:path>
            </a:pathLst>
          </a:custGeom>
          <a:noFill/>
          <a:ln>
            <a:solidFill>
              <a:srgbClr val="FF101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4-3(16)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A54D324-F31F-4123-8BFB-C24B0EE9B823}"/>
              </a:ext>
            </a:extLst>
          </p:cNvPr>
          <p:cNvGrpSpPr/>
          <p:nvPr/>
        </p:nvGrpSpPr>
        <p:grpSpPr>
          <a:xfrm>
            <a:off x="1351149" y="1845769"/>
            <a:ext cx="6334125" cy="4429125"/>
            <a:chOff x="1351149" y="1845769"/>
            <a:chExt cx="6334125" cy="44291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776288-5F46-482D-B4EA-2280CB5B2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149" y="1845769"/>
              <a:ext cx="6334125" cy="4429125"/>
            </a:xfrm>
            <a:prstGeom prst="rect">
              <a:avLst/>
            </a:prstGeom>
          </p:spPr>
        </p:pic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DF356A3-8E95-4864-BCAF-871C9AB8BD64}"/>
                </a:ext>
              </a:extLst>
            </p:cNvPr>
            <p:cNvSpPr/>
            <p:nvPr/>
          </p:nvSpPr>
          <p:spPr>
            <a:xfrm>
              <a:off x="1883933" y="278936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043E295-852F-418C-94C4-49F60D5C6AE8}"/>
                </a:ext>
              </a:extLst>
            </p:cNvPr>
            <p:cNvSpPr/>
            <p:nvPr/>
          </p:nvSpPr>
          <p:spPr>
            <a:xfrm>
              <a:off x="3337298" y="278357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715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4-3(19)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71D0900-53DC-4D76-80A9-9698502F3BB9}"/>
              </a:ext>
            </a:extLst>
          </p:cNvPr>
          <p:cNvGrpSpPr/>
          <p:nvPr/>
        </p:nvGrpSpPr>
        <p:grpSpPr>
          <a:xfrm>
            <a:off x="1239931" y="1804786"/>
            <a:ext cx="6523504" cy="4654511"/>
            <a:chOff x="1239931" y="1804786"/>
            <a:chExt cx="6523504" cy="465451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4371B2C-0AB2-444F-8EA2-480C61802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9931" y="1804786"/>
              <a:ext cx="6523504" cy="4654511"/>
            </a:xfrm>
            <a:prstGeom prst="rect">
              <a:avLst/>
            </a:prstGeom>
          </p:spPr>
        </p:pic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E4E350A-C225-4A20-9A35-8E6D65D399CC}"/>
                </a:ext>
              </a:extLst>
            </p:cNvPr>
            <p:cNvSpPr/>
            <p:nvPr/>
          </p:nvSpPr>
          <p:spPr>
            <a:xfrm>
              <a:off x="1647825" y="3486150"/>
              <a:ext cx="542925" cy="0"/>
            </a:xfrm>
            <a:custGeom>
              <a:avLst/>
              <a:gdLst>
                <a:gd name="connsiteX0" fmla="*/ 542925 w 542925"/>
                <a:gd name="connsiteY0" fmla="*/ 0 h 0"/>
                <a:gd name="connsiteX1" fmla="*/ 0 w 5429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2925">
                  <a:moveTo>
                    <a:pt x="542925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FF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D78093C-5E8F-46BD-ABE9-136CBDF65ECE}"/>
                </a:ext>
              </a:extLst>
            </p:cNvPr>
            <p:cNvSpPr/>
            <p:nvPr/>
          </p:nvSpPr>
          <p:spPr>
            <a:xfrm>
              <a:off x="3390900" y="3486150"/>
              <a:ext cx="542925" cy="0"/>
            </a:xfrm>
            <a:custGeom>
              <a:avLst/>
              <a:gdLst>
                <a:gd name="connsiteX0" fmla="*/ 542925 w 542925"/>
                <a:gd name="connsiteY0" fmla="*/ 0 h 0"/>
                <a:gd name="connsiteX1" fmla="*/ 0 w 5429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2925">
                  <a:moveTo>
                    <a:pt x="542925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FF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10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4-3(20)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105632-41D4-4289-8A71-C206C4AB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22" y="1876104"/>
            <a:ext cx="6272213" cy="441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2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C4EBB3-6B62-4D90-A62D-17220F97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50" y="1516314"/>
            <a:ext cx="6019212" cy="499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4185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、共性问题①：线段出现明显倾斜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80054-D596-44B6-96F1-8A51305A3D72}"/>
              </a:ext>
            </a:extLst>
          </p:cNvPr>
          <p:cNvSpPr txBox="1"/>
          <p:nvPr/>
        </p:nvSpPr>
        <p:spPr>
          <a:xfrm>
            <a:off x="1795771" y="5607770"/>
            <a:ext cx="176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不对称情形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2B620C-CA7E-428F-9AF1-DFDF619C985D}"/>
              </a:ext>
            </a:extLst>
          </p:cNvPr>
          <p:cNvSpPr txBox="1"/>
          <p:nvPr/>
        </p:nvSpPr>
        <p:spPr>
          <a:xfrm>
            <a:off x="6303566" y="5607769"/>
            <a:ext cx="176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不对称情形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77E1B0-AD37-4AF3-8CB7-B7340521C467}"/>
              </a:ext>
            </a:extLst>
          </p:cNvPr>
          <p:cNvSpPr txBox="1"/>
          <p:nvPr/>
        </p:nvSpPr>
        <p:spPr>
          <a:xfrm>
            <a:off x="443367" y="1778403"/>
            <a:ext cx="7814808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绘图中线段出现明显倾斜，或长度测量有误，导致对称图形长度不相等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005D3C-851C-4466-8E13-806E91032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12459" r="9753" b="10278"/>
          <a:stretch/>
        </p:blipFill>
        <p:spPr>
          <a:xfrm rot="16200000">
            <a:off x="1148209" y="1728783"/>
            <a:ext cx="2760813" cy="45038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8C71C5-B981-4CD1-B6E4-053EF50A6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1" t="29167" r="7494" b="6805"/>
          <a:stretch/>
        </p:blipFill>
        <p:spPr>
          <a:xfrm rot="16200000">
            <a:off x="5515985" y="2074034"/>
            <a:ext cx="2760814" cy="37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A7F86F-1F48-40A0-A47C-A8E833D6E3F2}"/>
              </a:ext>
            </a:extLst>
          </p:cNvPr>
          <p:cNvSpPr txBox="1"/>
          <p:nvPr/>
        </p:nvSpPr>
        <p:spPr>
          <a:xfrm>
            <a:off x="4157210" y="519652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石宇轩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EA8E6B-FFB5-41AD-A903-45F1285B9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" y="2033272"/>
            <a:ext cx="4500000" cy="136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806281-6BF8-4405-9EEB-C70A14716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" y="3458229"/>
            <a:ext cx="4500000" cy="14388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880547-4BE7-48F6-950B-004DBBAF0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35" y="2033708"/>
            <a:ext cx="4359475" cy="28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9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A7F86F-1F48-40A0-A47C-A8E833D6E3F2}"/>
              </a:ext>
            </a:extLst>
          </p:cNvPr>
          <p:cNvSpPr txBox="1"/>
          <p:nvPr/>
        </p:nvSpPr>
        <p:spPr>
          <a:xfrm>
            <a:off x="4157210" y="5196524"/>
            <a:ext cx="12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李明健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E8FF69-B7F1-4DB4-B490-0CC74F8978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b="4515"/>
          <a:stretch/>
        </p:blipFill>
        <p:spPr>
          <a:xfrm>
            <a:off x="44800" y="2053836"/>
            <a:ext cx="4513267" cy="137516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C4B3D3-26A2-46C1-BC36-2F6F699615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"/>
          <a:stretch/>
        </p:blipFill>
        <p:spPr>
          <a:xfrm>
            <a:off x="4647672" y="2053834"/>
            <a:ext cx="4411861" cy="29052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58DF73-6B10-4655-B2FC-3CC039C2E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" y="3535925"/>
            <a:ext cx="4513267" cy="14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5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、共性问题②：未检查三视图中所有缺的图线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80054-D596-44B6-96F1-8A51305A3D72}"/>
              </a:ext>
            </a:extLst>
          </p:cNvPr>
          <p:cNvSpPr txBox="1"/>
          <p:nvPr/>
        </p:nvSpPr>
        <p:spPr>
          <a:xfrm>
            <a:off x="2172463" y="5494303"/>
            <a:ext cx="117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蔺煜（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2B620C-CA7E-428F-9AF1-DFDF619C985D}"/>
              </a:ext>
            </a:extLst>
          </p:cNvPr>
          <p:cNvSpPr txBox="1"/>
          <p:nvPr/>
        </p:nvSpPr>
        <p:spPr>
          <a:xfrm>
            <a:off x="6491504" y="5494303"/>
            <a:ext cx="13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罗吴昊（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77E1B0-AD37-4AF3-8CB7-B7340521C467}"/>
              </a:ext>
            </a:extLst>
          </p:cNvPr>
          <p:cNvSpPr txBox="1"/>
          <p:nvPr/>
        </p:nvSpPr>
        <p:spPr>
          <a:xfrm>
            <a:off x="513957" y="1576115"/>
            <a:ext cx="781480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仍有很多同学，未仔细检查，漏画了主视图中所缺的图线。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较多的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的同学，因为未补画主视图的图线，导致错一题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649A92-373F-455C-BE76-91ACAEBC9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t="1352" r="14727" b="5507"/>
          <a:stretch/>
        </p:blipFill>
        <p:spPr>
          <a:xfrm>
            <a:off x="276679" y="2535985"/>
            <a:ext cx="4158607" cy="28285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81C86C-B629-4800-B987-CE5AEA17BB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10165" r="13435" b="4628"/>
          <a:stretch/>
        </p:blipFill>
        <p:spPr>
          <a:xfrm>
            <a:off x="4572000" y="2535984"/>
            <a:ext cx="4324690" cy="28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5606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、共性问题③：轴线未绘制、线段重影不利落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77E1B0-AD37-4AF3-8CB7-B7340521C467}"/>
              </a:ext>
            </a:extLst>
          </p:cNvPr>
          <p:cNvSpPr txBox="1"/>
          <p:nvPr/>
        </p:nvSpPr>
        <p:spPr>
          <a:xfrm>
            <a:off x="513957" y="1576115"/>
            <a:ext cx="7814808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绘制组合体的三视图时，存在轴线的地方需将轴线绘制出来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绘图过程中要注意卷面的整洁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3118242-F4C7-4F27-BD93-8D979729C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" t="18930" b="4006"/>
          <a:stretch/>
        </p:blipFill>
        <p:spPr>
          <a:xfrm rot="16200000">
            <a:off x="981546" y="2130970"/>
            <a:ext cx="1870684" cy="26593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B63548-0E00-4E14-9A47-355645F4A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5" t="22845" r="10476" b="11467"/>
          <a:stretch/>
        </p:blipFill>
        <p:spPr>
          <a:xfrm rot="16200000">
            <a:off x="5081500" y="2168809"/>
            <a:ext cx="1875210" cy="25754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C84877-D060-4D53-B618-9DC173DF9C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5" t="10489" r="13803" b="10857"/>
          <a:stretch/>
        </p:blipFill>
        <p:spPr>
          <a:xfrm rot="16200000">
            <a:off x="1131708" y="4013285"/>
            <a:ext cx="1570364" cy="26593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51DE70-24E2-4B25-8055-A4320852E4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2" t="20335" r="20739" b="9316"/>
          <a:stretch/>
        </p:blipFill>
        <p:spPr>
          <a:xfrm rot="16200000">
            <a:off x="5233924" y="4055232"/>
            <a:ext cx="1570363" cy="257541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38F39BB-C0ED-40B4-8026-81D1EF0C5B65}"/>
              </a:ext>
            </a:extLst>
          </p:cNvPr>
          <p:cNvSpPr txBox="1"/>
          <p:nvPr/>
        </p:nvSpPr>
        <p:spPr>
          <a:xfrm>
            <a:off x="1413405" y="6181395"/>
            <a:ext cx="158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轴线未绘制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76FECF-97C5-4C22-AA51-23890C4903E2}"/>
              </a:ext>
            </a:extLst>
          </p:cNvPr>
          <p:cNvSpPr txBox="1"/>
          <p:nvPr/>
        </p:nvSpPr>
        <p:spPr>
          <a:xfrm>
            <a:off x="5210267" y="6188615"/>
            <a:ext cx="18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线段绘制不利落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D41A87-EF29-4D0F-B8BA-B65FE9AB2CD2}"/>
              </a:ext>
            </a:extLst>
          </p:cNvPr>
          <p:cNvSpPr/>
          <p:nvPr/>
        </p:nvSpPr>
        <p:spPr>
          <a:xfrm>
            <a:off x="5167630" y="4744077"/>
            <a:ext cx="1048612" cy="38159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57506" y="2177405"/>
            <a:ext cx="384420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分析整体形状，为一正方体；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正视图的圆弧部分，说明被一个曲面截切，对应到俯视图为蓝色部分；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俯视图左下角空缺，说明该曲面部分被切去一个角；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绘制左视图。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DA09C-CF73-43C6-A316-DC4088B7106C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根据主视图和俯视图，补全左视图。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AD8BD68-1A2D-402F-BB9E-C32C0D4F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8" y="2013308"/>
            <a:ext cx="4399377" cy="3587389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FC4CB1C-2832-418C-B979-64A9F3D27C6E}"/>
              </a:ext>
            </a:extLst>
          </p:cNvPr>
          <p:cNvSpPr/>
          <p:nvPr/>
        </p:nvSpPr>
        <p:spPr>
          <a:xfrm>
            <a:off x="400050" y="4537075"/>
            <a:ext cx="968375" cy="958850"/>
          </a:xfrm>
          <a:custGeom>
            <a:avLst/>
            <a:gdLst>
              <a:gd name="connsiteX0" fmla="*/ 6350 w 968375"/>
              <a:gd name="connsiteY0" fmla="*/ 0 h 958850"/>
              <a:gd name="connsiteX1" fmla="*/ 968375 w 968375"/>
              <a:gd name="connsiteY1" fmla="*/ 3175 h 958850"/>
              <a:gd name="connsiteX2" fmla="*/ 968375 w 968375"/>
              <a:gd name="connsiteY2" fmla="*/ 958850 h 958850"/>
              <a:gd name="connsiteX3" fmla="*/ 457200 w 968375"/>
              <a:gd name="connsiteY3" fmla="*/ 958850 h 958850"/>
              <a:gd name="connsiteX4" fmla="*/ 457200 w 968375"/>
              <a:gd name="connsiteY4" fmla="*/ 482600 h 958850"/>
              <a:gd name="connsiteX5" fmla="*/ 0 w 968375"/>
              <a:gd name="connsiteY5" fmla="*/ 482600 h 958850"/>
              <a:gd name="connsiteX6" fmla="*/ 6350 w 968375"/>
              <a:gd name="connsiteY6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375" h="958850">
                <a:moveTo>
                  <a:pt x="6350" y="0"/>
                </a:moveTo>
                <a:lnTo>
                  <a:pt x="968375" y="3175"/>
                </a:lnTo>
                <a:lnTo>
                  <a:pt x="968375" y="958850"/>
                </a:lnTo>
                <a:lnTo>
                  <a:pt x="457200" y="958850"/>
                </a:lnTo>
                <a:lnTo>
                  <a:pt x="457200" y="482600"/>
                </a:lnTo>
                <a:lnTo>
                  <a:pt x="0" y="482600"/>
                </a:lnTo>
                <a:cubicBezTo>
                  <a:pt x="2117" y="321733"/>
                  <a:pt x="4233" y="160867"/>
                  <a:pt x="635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59D02F-32A3-497E-95C5-8EAEDF0A0077}"/>
              </a:ext>
            </a:extLst>
          </p:cNvPr>
          <p:cNvSpPr/>
          <p:nvPr/>
        </p:nvSpPr>
        <p:spPr>
          <a:xfrm>
            <a:off x="857252" y="2987676"/>
            <a:ext cx="3228975" cy="0"/>
          </a:xfrm>
          <a:custGeom>
            <a:avLst/>
            <a:gdLst>
              <a:gd name="connsiteX0" fmla="*/ 0 w 3228975"/>
              <a:gd name="connsiteY0" fmla="*/ 0 h 0"/>
              <a:gd name="connsiteX1" fmla="*/ 3228975 w 32289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8975">
                <a:moveTo>
                  <a:pt x="0" y="0"/>
                </a:moveTo>
                <a:lnTo>
                  <a:pt x="3228975" y="0"/>
                </a:lnTo>
              </a:path>
            </a:pathLst>
          </a:cu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5AEFF9-F987-4509-8AD4-C2E790B965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3216" r="16773" b="6321"/>
          <a:stretch/>
        </p:blipFill>
        <p:spPr>
          <a:xfrm>
            <a:off x="2969703" y="3870324"/>
            <a:ext cx="1602297" cy="16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DA09C-CF73-43C6-A316-DC4088B7106C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根据主视图和俯视图，补全左视图。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7C39ED-B47A-4034-B449-AD00419A6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8" t="7103" r="9375" b="9815"/>
          <a:stretch/>
        </p:blipFill>
        <p:spPr>
          <a:xfrm>
            <a:off x="457071" y="1953384"/>
            <a:ext cx="2749420" cy="19548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3075808-EF48-4DE1-9FD1-4492473BB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0" t="7778" r="4854" b="2197"/>
          <a:stretch/>
        </p:blipFill>
        <p:spPr>
          <a:xfrm>
            <a:off x="4982461" y="1929922"/>
            <a:ext cx="2749421" cy="19783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F21A99-7180-4D75-BE41-34535BDC1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46" t="24590" r="10784" b="20154"/>
          <a:stretch/>
        </p:blipFill>
        <p:spPr>
          <a:xfrm rot="16200000">
            <a:off x="701478" y="3971376"/>
            <a:ext cx="2260606" cy="27494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24A963F-F7CB-4822-8FF0-65A5C8BCC10C}"/>
              </a:ext>
            </a:extLst>
          </p:cNvPr>
          <p:cNvSpPr txBox="1"/>
          <p:nvPr/>
        </p:nvSpPr>
        <p:spPr>
          <a:xfrm>
            <a:off x="3427102" y="2878569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3218DA-671D-42C3-A0A9-E587A10A4431}"/>
              </a:ext>
            </a:extLst>
          </p:cNvPr>
          <p:cNvSpPr txBox="1"/>
          <p:nvPr/>
        </p:nvSpPr>
        <p:spPr>
          <a:xfrm>
            <a:off x="7867757" y="2930826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039CF8-6146-4D84-81C2-1ECAA44C57D4}"/>
              </a:ext>
            </a:extLst>
          </p:cNvPr>
          <p:cNvSpPr txBox="1"/>
          <p:nvPr/>
        </p:nvSpPr>
        <p:spPr>
          <a:xfrm>
            <a:off x="3495015" y="5125460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85216DA-1869-4073-8B9D-64A982A847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t="22477" r="8444" b="13669"/>
          <a:stretch/>
        </p:blipFill>
        <p:spPr>
          <a:xfrm rot="16200000">
            <a:off x="5267602" y="3946040"/>
            <a:ext cx="2185000" cy="280009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0676B91-995B-46E2-88FF-F4702C9FFC72}"/>
              </a:ext>
            </a:extLst>
          </p:cNvPr>
          <p:cNvSpPr txBox="1"/>
          <p:nvPr/>
        </p:nvSpPr>
        <p:spPr>
          <a:xfrm>
            <a:off x="7760148" y="5020786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9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4A963F-F7CB-4822-8FF0-65A5C8BCC10C}"/>
              </a:ext>
            </a:extLst>
          </p:cNvPr>
          <p:cNvSpPr txBox="1"/>
          <p:nvPr/>
        </p:nvSpPr>
        <p:spPr>
          <a:xfrm>
            <a:off x="5552309" y="6033224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039CF8-6146-4D84-81C2-1ECAA44C57D4}"/>
              </a:ext>
            </a:extLst>
          </p:cNvPr>
          <p:cNvSpPr txBox="1"/>
          <p:nvPr/>
        </p:nvSpPr>
        <p:spPr>
          <a:xfrm>
            <a:off x="7663966" y="6041962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C0C5DEB-AB72-4B48-9705-59A07F036A22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86F34B-3542-491E-9A36-C0DD14268134}"/>
              </a:ext>
            </a:extLst>
          </p:cNvPr>
          <p:cNvSpPr txBox="1"/>
          <p:nvPr/>
        </p:nvSpPr>
        <p:spPr>
          <a:xfrm>
            <a:off x="4704501" y="2080939"/>
            <a:ext cx="3844201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存在不可见线段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由主视图知，被截切的凹槽部分并未切到底，所以左视图中点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也无需连接到最底端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7D009B2-6376-4E6D-8983-511BBA69653A}"/>
              </a:ext>
            </a:extLst>
          </p:cNvPr>
          <p:cNvGrpSpPr/>
          <p:nvPr/>
        </p:nvGrpSpPr>
        <p:grpSpPr>
          <a:xfrm>
            <a:off x="219837" y="2153263"/>
            <a:ext cx="4352163" cy="3402298"/>
            <a:chOff x="219837" y="2153263"/>
            <a:chExt cx="4352163" cy="340229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0FD20AA-BC17-4043-A9F5-50F471E34396}"/>
                </a:ext>
              </a:extLst>
            </p:cNvPr>
            <p:cNvGrpSpPr/>
            <p:nvPr/>
          </p:nvGrpSpPr>
          <p:grpSpPr>
            <a:xfrm>
              <a:off x="219837" y="2153263"/>
              <a:ext cx="4352163" cy="3402298"/>
              <a:chOff x="1336329" y="1987161"/>
              <a:chExt cx="5962741" cy="4104663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686EDEC2-997A-4E0A-8479-CD4640D1B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6329" y="1987161"/>
                <a:ext cx="5962741" cy="4104663"/>
              </a:xfrm>
              <a:prstGeom prst="rect">
                <a:avLst/>
              </a:prstGeom>
            </p:spPr>
          </p:pic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C80289ED-3CCB-450A-9E3A-3B13DDA9FFA5}"/>
                  </a:ext>
                </a:extLst>
              </p:cNvPr>
              <p:cNvSpPr/>
              <p:nvPr/>
            </p:nvSpPr>
            <p:spPr>
              <a:xfrm>
                <a:off x="5153025" y="2968625"/>
                <a:ext cx="936625" cy="0"/>
              </a:xfrm>
              <a:custGeom>
                <a:avLst/>
                <a:gdLst>
                  <a:gd name="connsiteX0" fmla="*/ 936625 w 936625"/>
                  <a:gd name="connsiteY0" fmla="*/ 0 h 0"/>
                  <a:gd name="connsiteX1" fmla="*/ 0 w 9366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6625">
                    <a:moveTo>
                      <a:pt x="936625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solidFill>
                  <a:srgbClr val="FF101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BDD6691-1ED4-4ABB-884A-23E84B45A1E5}"/>
                </a:ext>
              </a:extLst>
            </p:cNvPr>
            <p:cNvSpPr/>
            <p:nvPr/>
          </p:nvSpPr>
          <p:spPr>
            <a:xfrm>
              <a:off x="2982757" y="294607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9455D54-0836-41A8-98A1-8EBA2626BC71}"/>
                </a:ext>
              </a:extLst>
            </p:cNvPr>
            <p:cNvSpPr/>
            <p:nvPr/>
          </p:nvSpPr>
          <p:spPr>
            <a:xfrm>
              <a:off x="3498152" y="294607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8829069-5E6F-4B00-86DC-8065537B07B1}"/>
                </a:ext>
              </a:extLst>
            </p:cNvPr>
            <p:cNvSpPr txBox="1"/>
            <p:nvPr/>
          </p:nvSpPr>
          <p:spPr>
            <a:xfrm>
              <a:off x="2965969" y="2817666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B862150-508F-4FC1-920F-8F0ECDF36EF9}"/>
                </a:ext>
              </a:extLst>
            </p:cNvPr>
            <p:cNvSpPr txBox="1"/>
            <p:nvPr/>
          </p:nvSpPr>
          <p:spPr>
            <a:xfrm>
              <a:off x="3296408" y="2824133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876C378A-4EC0-4B1F-9F98-C1A56FCB0902}"/>
                </a:ext>
              </a:extLst>
            </p:cNvPr>
            <p:cNvSpPr/>
            <p:nvPr/>
          </p:nvSpPr>
          <p:spPr>
            <a:xfrm>
              <a:off x="3676372" y="294607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2C85CF7-ED69-4C70-80C7-B5078F951B0C}"/>
                </a:ext>
              </a:extLst>
            </p:cNvPr>
            <p:cNvSpPr/>
            <p:nvPr/>
          </p:nvSpPr>
          <p:spPr>
            <a:xfrm>
              <a:off x="3871385" y="294607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D654188-6924-4FA3-9091-1B74CE08ADA4}"/>
                </a:ext>
              </a:extLst>
            </p:cNvPr>
            <p:cNvSpPr/>
            <p:nvPr/>
          </p:nvSpPr>
          <p:spPr>
            <a:xfrm>
              <a:off x="3678723" y="35261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54D94BD5-9E29-43BF-9C3A-2A8A645BA07D}"/>
                </a:ext>
              </a:extLst>
            </p:cNvPr>
            <p:cNvSpPr/>
            <p:nvPr/>
          </p:nvSpPr>
          <p:spPr>
            <a:xfrm>
              <a:off x="3871384" y="35174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350E106-4938-47A6-93CE-D1C7BD7940CA}"/>
                </a:ext>
              </a:extLst>
            </p:cNvPr>
            <p:cNvSpPr txBox="1"/>
            <p:nvPr/>
          </p:nvSpPr>
          <p:spPr>
            <a:xfrm>
              <a:off x="3580471" y="2817667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0B1D7D6-8BB9-4D27-ACFE-F3C289C1FBFC}"/>
              </a:ext>
            </a:extLst>
          </p:cNvPr>
          <p:cNvSpPr txBox="1"/>
          <p:nvPr/>
        </p:nvSpPr>
        <p:spPr>
          <a:xfrm>
            <a:off x="3798505" y="2824134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143182-66F4-4F10-A682-E6FA4BD860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21865" r="5255" b="12324"/>
          <a:stretch/>
        </p:blipFill>
        <p:spPr>
          <a:xfrm rot="16200000">
            <a:off x="5162946" y="4241844"/>
            <a:ext cx="1431535" cy="194978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4CF5BC2-D891-4163-9BCD-7FB7F90FC4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8656" r="20275" b="5759"/>
          <a:stretch/>
        </p:blipFill>
        <p:spPr>
          <a:xfrm>
            <a:off x="6970298" y="4498933"/>
            <a:ext cx="1953866" cy="144000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5D54C33F-24ED-410A-97E0-7A560EB57C15}"/>
              </a:ext>
            </a:extLst>
          </p:cNvPr>
          <p:cNvSpPr/>
          <p:nvPr/>
        </p:nvSpPr>
        <p:spPr>
          <a:xfrm>
            <a:off x="6090248" y="4469988"/>
            <a:ext cx="773495" cy="7481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81AE929-0E8B-4892-A0A1-11F81B80B5AD}"/>
              </a:ext>
            </a:extLst>
          </p:cNvPr>
          <p:cNvSpPr/>
          <p:nvPr/>
        </p:nvSpPr>
        <p:spPr>
          <a:xfrm>
            <a:off x="8142571" y="4487984"/>
            <a:ext cx="773495" cy="74814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1818D9-5FEF-488A-BE8A-2446B434D9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8543" r="13919" b="8244"/>
          <a:stretch/>
        </p:blipFill>
        <p:spPr>
          <a:xfrm>
            <a:off x="2539147" y="4040235"/>
            <a:ext cx="1605552" cy="13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1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86F34B-3542-491E-9A36-C0DD14268134}"/>
              </a:ext>
            </a:extLst>
          </p:cNvPr>
          <p:cNvSpPr txBox="1"/>
          <p:nvPr/>
        </p:nvSpPr>
        <p:spPr>
          <a:xfrm>
            <a:off x="4988949" y="2008163"/>
            <a:ext cx="3960982" cy="377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主视图也需要补充所缺的图线；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由主视图知，组合体中间被截切出一个凹槽，俯视图为蓝色部分；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由俯视图知，组合体后方被一个半圆曲面截切，主视图虚线说明，被该曲面截切到底；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因此，点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侧面投影对应线段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a1a2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侧面投影对应线段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b1b2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2ECF3C6-B63C-4236-8CB6-8ADEA5B4C54F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4-3(16)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补画视图中所缺的图线。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5205F68-B043-4CC9-9CF4-61D741F6B51D}"/>
              </a:ext>
            </a:extLst>
          </p:cNvPr>
          <p:cNvGrpSpPr/>
          <p:nvPr/>
        </p:nvGrpSpPr>
        <p:grpSpPr>
          <a:xfrm>
            <a:off x="107176" y="1930099"/>
            <a:ext cx="4597325" cy="3388307"/>
            <a:chOff x="1351149" y="1845769"/>
            <a:chExt cx="6334125" cy="4429125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32D5D35-0EC8-4580-B24F-E6667DE9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149" y="1845769"/>
              <a:ext cx="6334125" cy="4429125"/>
            </a:xfrm>
            <a:prstGeom prst="rect">
              <a:avLst/>
            </a:prstGeom>
          </p:spPr>
        </p:pic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008A35D-680C-4D25-B5E0-E92E2F3E4C6C}"/>
                </a:ext>
              </a:extLst>
            </p:cNvPr>
            <p:cNvSpPr/>
            <p:nvPr/>
          </p:nvSpPr>
          <p:spPr>
            <a:xfrm>
              <a:off x="1883933" y="278936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4DD0C1C-61CD-48AC-8661-D915A3DAF518}"/>
                </a:ext>
              </a:extLst>
            </p:cNvPr>
            <p:cNvSpPr/>
            <p:nvPr/>
          </p:nvSpPr>
          <p:spPr>
            <a:xfrm>
              <a:off x="3337298" y="278357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8CC838D-92E5-4FD5-825B-CEDD80F85AB8}"/>
              </a:ext>
            </a:extLst>
          </p:cNvPr>
          <p:cNvSpPr/>
          <p:nvPr/>
        </p:nvSpPr>
        <p:spPr>
          <a:xfrm>
            <a:off x="911225" y="4394200"/>
            <a:ext cx="644525" cy="736600"/>
          </a:xfrm>
          <a:custGeom>
            <a:avLst/>
            <a:gdLst>
              <a:gd name="connsiteX0" fmla="*/ 0 w 644525"/>
              <a:gd name="connsiteY0" fmla="*/ 9525 h 736600"/>
              <a:gd name="connsiteX1" fmla="*/ 0 w 644525"/>
              <a:gd name="connsiteY1" fmla="*/ 736600 h 736600"/>
              <a:gd name="connsiteX2" fmla="*/ 644525 w 644525"/>
              <a:gd name="connsiteY2" fmla="*/ 736600 h 736600"/>
              <a:gd name="connsiteX3" fmla="*/ 644525 w 644525"/>
              <a:gd name="connsiteY3" fmla="*/ 0 h 736600"/>
              <a:gd name="connsiteX4" fmla="*/ 603250 w 644525"/>
              <a:gd name="connsiteY4" fmla="*/ 31750 h 736600"/>
              <a:gd name="connsiteX5" fmla="*/ 536575 w 644525"/>
              <a:gd name="connsiteY5" fmla="*/ 76200 h 736600"/>
              <a:gd name="connsiteX6" fmla="*/ 482600 w 644525"/>
              <a:gd name="connsiteY6" fmla="*/ 101600 h 736600"/>
              <a:gd name="connsiteX7" fmla="*/ 415925 w 644525"/>
              <a:gd name="connsiteY7" fmla="*/ 127000 h 736600"/>
              <a:gd name="connsiteX8" fmla="*/ 352425 w 644525"/>
              <a:gd name="connsiteY8" fmla="*/ 133350 h 736600"/>
              <a:gd name="connsiteX9" fmla="*/ 304800 w 644525"/>
              <a:gd name="connsiteY9" fmla="*/ 133350 h 736600"/>
              <a:gd name="connsiteX10" fmla="*/ 244475 w 644525"/>
              <a:gd name="connsiteY10" fmla="*/ 123825 h 736600"/>
              <a:gd name="connsiteX11" fmla="*/ 174625 w 644525"/>
              <a:gd name="connsiteY11" fmla="*/ 114300 h 736600"/>
              <a:gd name="connsiteX12" fmla="*/ 117475 w 644525"/>
              <a:gd name="connsiteY12" fmla="*/ 85725 h 736600"/>
              <a:gd name="connsiteX13" fmla="*/ 73025 w 644525"/>
              <a:gd name="connsiteY13" fmla="*/ 63500 h 736600"/>
              <a:gd name="connsiteX14" fmla="*/ 0 w 644525"/>
              <a:gd name="connsiteY14" fmla="*/ 9525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4525" h="736600">
                <a:moveTo>
                  <a:pt x="0" y="9525"/>
                </a:moveTo>
                <a:lnTo>
                  <a:pt x="0" y="736600"/>
                </a:lnTo>
                <a:lnTo>
                  <a:pt x="644525" y="736600"/>
                </a:lnTo>
                <a:lnTo>
                  <a:pt x="644525" y="0"/>
                </a:lnTo>
                <a:lnTo>
                  <a:pt x="603250" y="31750"/>
                </a:lnTo>
                <a:lnTo>
                  <a:pt x="536575" y="76200"/>
                </a:lnTo>
                <a:lnTo>
                  <a:pt x="482600" y="101600"/>
                </a:lnTo>
                <a:lnTo>
                  <a:pt x="415925" y="127000"/>
                </a:lnTo>
                <a:lnTo>
                  <a:pt x="352425" y="133350"/>
                </a:lnTo>
                <a:lnTo>
                  <a:pt x="304800" y="133350"/>
                </a:lnTo>
                <a:lnTo>
                  <a:pt x="244475" y="123825"/>
                </a:lnTo>
                <a:lnTo>
                  <a:pt x="174625" y="114300"/>
                </a:lnTo>
                <a:lnTo>
                  <a:pt x="117475" y="85725"/>
                </a:lnTo>
                <a:lnTo>
                  <a:pt x="73025" y="6350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76A77CE-5207-4166-ABA5-8BF1606F15F2}"/>
              </a:ext>
            </a:extLst>
          </p:cNvPr>
          <p:cNvSpPr/>
          <p:nvPr/>
        </p:nvSpPr>
        <p:spPr>
          <a:xfrm>
            <a:off x="1525094" y="436691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1ACC469-EDA9-4693-A62D-78B5275465BB}"/>
              </a:ext>
            </a:extLst>
          </p:cNvPr>
          <p:cNvSpPr/>
          <p:nvPr/>
        </p:nvSpPr>
        <p:spPr>
          <a:xfrm>
            <a:off x="3858632" y="303231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23967ED-A70A-4A3F-AB76-70CA863F6C93}"/>
              </a:ext>
            </a:extLst>
          </p:cNvPr>
          <p:cNvSpPr/>
          <p:nvPr/>
        </p:nvSpPr>
        <p:spPr>
          <a:xfrm>
            <a:off x="3868844" y="21277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71748DF-4EA9-451D-8DA1-B62DE8208C13}"/>
              </a:ext>
            </a:extLst>
          </p:cNvPr>
          <p:cNvSpPr txBox="1"/>
          <p:nvPr/>
        </p:nvSpPr>
        <p:spPr>
          <a:xfrm>
            <a:off x="1621367" y="411795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A833DF0-604C-41B4-8179-F52C746FBE0F}"/>
              </a:ext>
            </a:extLst>
          </p:cNvPr>
          <p:cNvSpPr txBox="1"/>
          <p:nvPr/>
        </p:nvSpPr>
        <p:spPr>
          <a:xfrm>
            <a:off x="3594718" y="2006566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E4708EC-DCA0-49F4-9174-694DABA43423}"/>
              </a:ext>
            </a:extLst>
          </p:cNvPr>
          <p:cNvSpPr txBox="1"/>
          <p:nvPr/>
        </p:nvSpPr>
        <p:spPr>
          <a:xfrm>
            <a:off x="3607365" y="292110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a2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7D639A5-9119-4006-8F6B-3645378FD21D}"/>
              </a:ext>
            </a:extLst>
          </p:cNvPr>
          <p:cNvSpPr/>
          <p:nvPr/>
        </p:nvSpPr>
        <p:spPr>
          <a:xfrm>
            <a:off x="1195673" y="450354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58C774F-E80A-4890-9815-2BF8E2C95C6B}"/>
              </a:ext>
            </a:extLst>
          </p:cNvPr>
          <p:cNvSpPr/>
          <p:nvPr/>
        </p:nvSpPr>
        <p:spPr>
          <a:xfrm>
            <a:off x="3984467" y="348892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FF9B49A8-3708-4829-9614-F2D343730E63}"/>
              </a:ext>
            </a:extLst>
          </p:cNvPr>
          <p:cNvSpPr/>
          <p:nvPr/>
        </p:nvSpPr>
        <p:spPr>
          <a:xfrm>
            <a:off x="3990346" y="303231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479045-5587-4428-BF3F-0CE9CE611E71}"/>
              </a:ext>
            </a:extLst>
          </p:cNvPr>
          <p:cNvSpPr txBox="1"/>
          <p:nvPr/>
        </p:nvSpPr>
        <p:spPr>
          <a:xfrm>
            <a:off x="1195673" y="4346655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F2398B7-AA17-415F-880B-F674B847314F}"/>
              </a:ext>
            </a:extLst>
          </p:cNvPr>
          <p:cNvSpPr txBox="1"/>
          <p:nvPr/>
        </p:nvSpPr>
        <p:spPr>
          <a:xfrm>
            <a:off x="4030186" y="265195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A77B75-F5C8-4A7F-8B88-9C5797AAC1ED}"/>
              </a:ext>
            </a:extLst>
          </p:cNvPr>
          <p:cNvSpPr txBox="1"/>
          <p:nvPr/>
        </p:nvSpPr>
        <p:spPr>
          <a:xfrm>
            <a:off x="4030186" y="3130744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b2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8D37F5-95BC-4A14-A183-20939CDBB6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0" y="3665451"/>
            <a:ext cx="1686798" cy="13818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56ECEF-11A4-410A-9A6C-859EAA27C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1" y="5105826"/>
            <a:ext cx="1686798" cy="140353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93ADCAB-0273-40CB-9CD9-FF6502136E10}"/>
              </a:ext>
            </a:extLst>
          </p:cNvPr>
          <p:cNvSpPr txBox="1"/>
          <p:nvPr/>
        </p:nvSpPr>
        <p:spPr>
          <a:xfrm>
            <a:off x="4098644" y="4569944"/>
            <a:ext cx="63866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A207862-81AE-4AD6-80B8-F59742C00409}"/>
              </a:ext>
            </a:extLst>
          </p:cNvPr>
          <p:cNvSpPr txBox="1"/>
          <p:nvPr/>
        </p:nvSpPr>
        <p:spPr>
          <a:xfrm>
            <a:off x="4155617" y="6084575"/>
            <a:ext cx="63866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3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5CDA09C-CF73-43C6-A316-DC4088B7106C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4-3(11)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根据主视图和俯视图，补全左视图。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4A963F-F7CB-4822-8FF0-65A5C8BCC10C}"/>
              </a:ext>
            </a:extLst>
          </p:cNvPr>
          <p:cNvSpPr txBox="1"/>
          <p:nvPr/>
        </p:nvSpPr>
        <p:spPr>
          <a:xfrm>
            <a:off x="3370638" y="2469161"/>
            <a:ext cx="184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且用签字笔绘图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3218DA-671D-42C3-A0A9-E587A10A4431}"/>
              </a:ext>
            </a:extLst>
          </p:cNvPr>
          <p:cNvSpPr txBox="1"/>
          <p:nvPr/>
        </p:nvSpPr>
        <p:spPr>
          <a:xfrm>
            <a:off x="8222045" y="2783433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8039CF8-6146-4D84-81C2-1ECAA44C57D4}"/>
              </a:ext>
            </a:extLst>
          </p:cNvPr>
          <p:cNvSpPr txBox="1"/>
          <p:nvPr/>
        </p:nvSpPr>
        <p:spPr>
          <a:xfrm>
            <a:off x="3495015" y="5125460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76B91-995B-46E2-88FF-F4702C9FFC72}"/>
              </a:ext>
            </a:extLst>
          </p:cNvPr>
          <p:cNvSpPr txBox="1"/>
          <p:nvPr/>
        </p:nvSpPr>
        <p:spPr>
          <a:xfrm>
            <a:off x="8219592" y="5041261"/>
            <a:ext cx="90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错法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7A519-7E34-4427-9199-C1633423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1" t="19052" r="7304" b="13180"/>
          <a:stretch/>
        </p:blipFill>
        <p:spPr>
          <a:xfrm rot="16200000">
            <a:off x="898229" y="1352278"/>
            <a:ext cx="1941397" cy="30034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C9DD50-EED4-4D1F-B783-FF93C411C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81" t="21050" r="13075" b="18073"/>
          <a:stretch/>
        </p:blipFill>
        <p:spPr>
          <a:xfrm rot="16200000">
            <a:off x="5707591" y="1388105"/>
            <a:ext cx="1941396" cy="29408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B76BF8D-FCE8-4682-AD84-C6743AF4D4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3" t="17004" r="21009" b="13099"/>
          <a:stretch/>
        </p:blipFill>
        <p:spPr>
          <a:xfrm>
            <a:off x="367219" y="4194572"/>
            <a:ext cx="3003419" cy="20627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6FCB534-35D1-4162-B4AC-D2F017A135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4" t="19175" r="22997" b="21498"/>
          <a:stretch/>
        </p:blipFill>
        <p:spPr>
          <a:xfrm rot="16200000">
            <a:off x="5650329" y="3758900"/>
            <a:ext cx="2062711" cy="293405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04D9990-249C-46EB-9D0D-617E921BC112}"/>
              </a:ext>
            </a:extLst>
          </p:cNvPr>
          <p:cNvSpPr/>
          <p:nvPr/>
        </p:nvSpPr>
        <p:spPr>
          <a:xfrm>
            <a:off x="2442631" y="1998504"/>
            <a:ext cx="854676" cy="11542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19CFFD-5910-4873-B6F9-5C32F754C510}"/>
              </a:ext>
            </a:extLst>
          </p:cNvPr>
          <p:cNvSpPr/>
          <p:nvPr/>
        </p:nvSpPr>
        <p:spPr>
          <a:xfrm>
            <a:off x="7166285" y="1997161"/>
            <a:ext cx="854676" cy="11542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9E83316-8A9F-447A-A76B-046CECFC1F1E}"/>
              </a:ext>
            </a:extLst>
          </p:cNvPr>
          <p:cNvSpPr/>
          <p:nvPr/>
        </p:nvSpPr>
        <p:spPr>
          <a:xfrm>
            <a:off x="2377644" y="4247073"/>
            <a:ext cx="854676" cy="11542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41E2CD5-E4AE-4C2C-99D9-7F6311A94BFA}"/>
              </a:ext>
            </a:extLst>
          </p:cNvPr>
          <p:cNvSpPr/>
          <p:nvPr/>
        </p:nvSpPr>
        <p:spPr>
          <a:xfrm>
            <a:off x="7202399" y="4298477"/>
            <a:ext cx="854676" cy="115426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093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3824</TotalTime>
  <Words>731</Words>
  <Application>Microsoft Office PowerPoint</Application>
  <PresentationFormat>全屏显示(4:3)</PresentationFormat>
  <Paragraphs>118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194</cp:revision>
  <dcterms:created xsi:type="dcterms:W3CDTF">2021-10-15T00:52:00Z</dcterms:created>
  <dcterms:modified xsi:type="dcterms:W3CDTF">2024-11-21T03:06:54Z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